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 bookmarkIdSeed="3">
  <p:sldMasterIdLst>
    <p:sldMasterId id="2147483648" r:id="rId1"/>
  </p:sldMasterIdLst>
  <p:notesMasterIdLst>
    <p:notesMasterId r:id="rId28"/>
  </p:notesMasterIdLst>
  <p:handoutMasterIdLst>
    <p:handoutMasterId r:id="rId29"/>
  </p:handoutMasterIdLst>
  <p:sldIdLst>
    <p:sldId id="359" r:id="rId2"/>
    <p:sldId id="360" r:id="rId3"/>
    <p:sldId id="361" r:id="rId4"/>
    <p:sldId id="362" r:id="rId5"/>
    <p:sldId id="363" r:id="rId6"/>
    <p:sldId id="364" r:id="rId7"/>
    <p:sldId id="365" r:id="rId8"/>
    <p:sldId id="366" r:id="rId9"/>
    <p:sldId id="367" r:id="rId10"/>
    <p:sldId id="368" r:id="rId11"/>
    <p:sldId id="369" r:id="rId12"/>
    <p:sldId id="370" r:id="rId13"/>
    <p:sldId id="348" r:id="rId14"/>
    <p:sldId id="334" r:id="rId15"/>
    <p:sldId id="329" r:id="rId16"/>
    <p:sldId id="335" r:id="rId17"/>
    <p:sldId id="346" r:id="rId18"/>
    <p:sldId id="306" r:id="rId19"/>
    <p:sldId id="338" r:id="rId20"/>
    <p:sldId id="351" r:id="rId21"/>
    <p:sldId id="352" r:id="rId22"/>
    <p:sldId id="353" r:id="rId23"/>
    <p:sldId id="354" r:id="rId24"/>
    <p:sldId id="355" r:id="rId25"/>
    <p:sldId id="356" r:id="rId26"/>
    <p:sldId id="357" r:id="rId27"/>
  </p:sldIdLst>
  <p:sldSz cx="9144000" cy="6858000" type="screen4x3"/>
  <p:notesSz cx="6881813" cy="92964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DA500"/>
    <a:srgbClr val="228B21"/>
    <a:srgbClr val="224B75"/>
    <a:srgbClr val="0033CC"/>
    <a:srgbClr val="00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992" autoAdjust="0"/>
    <p:restoredTop sz="64331" autoAdjust="0"/>
  </p:normalViewPr>
  <p:slideViewPr>
    <p:cSldViewPr snapToGrid="0" snapToObjects="1">
      <p:cViewPr>
        <p:scale>
          <a:sx n="94" d="100"/>
          <a:sy n="94" d="100"/>
        </p:scale>
        <p:origin x="1472" y="-75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200" d="100"/>
        <a:sy n="200" d="100"/>
      </p:scale>
      <p:origin x="0" y="0"/>
    </p:cViewPr>
  </p:notesTextViewPr>
  <p:sorterViewPr>
    <p:cViewPr>
      <p:scale>
        <a:sx n="85" d="100"/>
        <a:sy n="85" d="100"/>
      </p:scale>
      <p:origin x="0" y="-8440"/>
    </p:cViewPr>
  </p:sorterViewPr>
  <p:notesViewPr>
    <p:cSldViewPr snapToGrid="0" snapToObjects="1">
      <p:cViewPr varScale="1">
        <p:scale>
          <a:sx n="59" d="100"/>
          <a:sy n="59" d="100"/>
        </p:scale>
        <p:origin x="2082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notesMaster" Target="notesMasters/notesMaster1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3" y="1"/>
            <a:ext cx="2982119" cy="464820"/>
          </a:xfrm>
          <a:prstGeom prst="rect">
            <a:avLst/>
          </a:prstGeom>
        </p:spPr>
        <p:txBody>
          <a:bodyPr vert="horz" lIns="92423" tIns="46211" rIns="92423" bIns="46211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98105" y="1"/>
            <a:ext cx="2982119" cy="464820"/>
          </a:xfrm>
          <a:prstGeom prst="rect">
            <a:avLst/>
          </a:prstGeom>
        </p:spPr>
        <p:txBody>
          <a:bodyPr vert="horz" lIns="92423" tIns="46211" rIns="92423" bIns="46211" rtlCol="0"/>
          <a:lstStyle>
            <a:lvl1pPr algn="r">
              <a:defRPr sz="1200"/>
            </a:lvl1pPr>
          </a:lstStyle>
          <a:p>
            <a:fld id="{B5642354-0840-0044-AA4E-69070A0A6A8C}" type="datetimeFigureOut">
              <a:rPr lang="en-US" smtClean="0"/>
              <a:t>1/22/18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3" y="8829967"/>
            <a:ext cx="2982119" cy="464820"/>
          </a:xfrm>
          <a:prstGeom prst="rect">
            <a:avLst/>
          </a:prstGeom>
        </p:spPr>
        <p:txBody>
          <a:bodyPr vert="horz" lIns="92423" tIns="46211" rIns="92423" bIns="46211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98105" y="8829967"/>
            <a:ext cx="2982119" cy="464820"/>
          </a:xfrm>
          <a:prstGeom prst="rect">
            <a:avLst/>
          </a:prstGeom>
        </p:spPr>
        <p:txBody>
          <a:bodyPr vert="horz" lIns="92423" tIns="46211" rIns="92423" bIns="46211" rtlCol="0" anchor="b"/>
          <a:lstStyle>
            <a:lvl1pPr algn="r">
              <a:defRPr sz="1200"/>
            </a:lvl1pPr>
          </a:lstStyle>
          <a:p>
            <a:fld id="{9888137A-C2FE-9141-BBBB-B54609BAFC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45159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3" y="1"/>
            <a:ext cx="2982119" cy="464820"/>
          </a:xfrm>
          <a:prstGeom prst="rect">
            <a:avLst/>
          </a:prstGeom>
        </p:spPr>
        <p:txBody>
          <a:bodyPr vert="horz" lIns="92423" tIns="46211" rIns="92423" bIns="46211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98105" y="1"/>
            <a:ext cx="2982119" cy="464820"/>
          </a:xfrm>
          <a:prstGeom prst="rect">
            <a:avLst/>
          </a:prstGeom>
        </p:spPr>
        <p:txBody>
          <a:bodyPr vert="horz" lIns="92423" tIns="46211" rIns="92423" bIns="46211" rtlCol="0"/>
          <a:lstStyle>
            <a:lvl1pPr algn="r">
              <a:defRPr sz="1200"/>
            </a:lvl1pPr>
          </a:lstStyle>
          <a:p>
            <a:fld id="{58660000-6B96-CD4C-8816-F7908B46C208}" type="datetimeFigureOut">
              <a:rPr lang="en-US" smtClean="0"/>
              <a:t>1/22/18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176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423" tIns="46211" rIns="92423" bIns="4621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8182" y="4415790"/>
            <a:ext cx="5505450" cy="4183380"/>
          </a:xfrm>
          <a:prstGeom prst="rect">
            <a:avLst/>
          </a:prstGeom>
        </p:spPr>
        <p:txBody>
          <a:bodyPr vert="horz" lIns="92423" tIns="46211" rIns="92423" bIns="46211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3" y="8829967"/>
            <a:ext cx="2982119" cy="464820"/>
          </a:xfrm>
          <a:prstGeom prst="rect">
            <a:avLst/>
          </a:prstGeom>
        </p:spPr>
        <p:txBody>
          <a:bodyPr vert="horz" lIns="92423" tIns="46211" rIns="92423" bIns="46211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98105" y="8829967"/>
            <a:ext cx="2982119" cy="464820"/>
          </a:xfrm>
          <a:prstGeom prst="rect">
            <a:avLst/>
          </a:prstGeom>
        </p:spPr>
        <p:txBody>
          <a:bodyPr vert="horz" lIns="92423" tIns="46211" rIns="92423" bIns="46211" rtlCol="0" anchor="b"/>
          <a:lstStyle>
            <a:lvl1pPr algn="r">
              <a:defRPr sz="1200"/>
            </a:lvl1pPr>
          </a:lstStyle>
          <a:p>
            <a:fld id="{96A6C67B-599F-204C-9B8B-D53F353C52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0598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dominance</a:t>
            </a:r>
            <a:r>
              <a:rPr lang="en-US" baseline="0" dirty="0" smtClean="0"/>
              <a:t> of these two players can be seen in this table. These 2 players were the top 2 player in the past 10 years.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6C67B-599F-204C-9B8B-D53F353C520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1296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Besides</a:t>
            </a:r>
            <a:r>
              <a:rPr lang="en-US" baseline="0" dirty="0" smtClean="0"/>
              <a:t> adding more features, I also tune the model to optimize the models. For example, for the case of KNN model, I optimized the K neighbor value to avoid under-fitting and over-fitting, and find the optimal results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6C67B-599F-204C-9B8B-D53F353C520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8834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If</a:t>
            </a:r>
            <a:r>
              <a:rPr lang="en-US" baseline="0" dirty="0" smtClean="0"/>
              <a:t> we look at the features overtime, we can see that, the average goals scored is increasing after the year of 2012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6C67B-599F-204C-9B8B-D53F353C520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0803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dominance</a:t>
            </a:r>
            <a:r>
              <a:rPr lang="en-US" baseline="0" dirty="0" smtClean="0"/>
              <a:t> of these two players can be seen in this table. These 2 players were the top 2 player in the past 10 years.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6C67B-599F-204C-9B8B-D53F353C520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1847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First result here, let us briefly</a:t>
            </a:r>
            <a:r>
              <a:rPr lang="en-US" baseline="0" dirty="0" smtClean="0"/>
              <a:t> explore the data with one feature, of ‘goals scored per game’. Each point correspond to one team in that year. For the y axis, value of 1 means that the team is truly top4 in that year. This gif is showing the evolution of goals scored and true top 4 teams over time. What I need to do is to find the best cut, to separate out the top 4 teams.</a:t>
            </a:r>
          </a:p>
          <a:p>
            <a:endParaRPr lang="en-US" baseline="0" dirty="0" smtClean="0"/>
          </a:p>
          <a:p>
            <a:r>
              <a:rPr lang="en-US" dirty="0" smtClean="0"/>
              <a:t>Obviously, one feature is not</a:t>
            </a:r>
            <a:r>
              <a:rPr lang="en-US" baseline="0" dirty="0" smtClean="0"/>
              <a:t> sufficient, I add another feature of goals lost into the model, as shown in the y axis in this slide. Similar ideas is to isolate the top 4 team.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6C67B-599F-204C-9B8B-D53F353C520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829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If</a:t>
            </a:r>
            <a:r>
              <a:rPr lang="en-US" baseline="0" dirty="0" smtClean="0"/>
              <a:t> we look at the features overtime, we can see that, the average goals scored is increasing after the year of 2012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6C67B-599F-204C-9B8B-D53F353C520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1535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36380" cy="11430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0352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36380" cy="11430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66700" y="1155700"/>
            <a:ext cx="8869680" cy="5200650"/>
          </a:xfrm>
        </p:spPr>
        <p:txBody>
          <a:bodyPr vert="horz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31504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66700" y="2451100"/>
            <a:ext cx="8869680" cy="3905250"/>
          </a:xfrm>
        </p:spPr>
        <p:txBody>
          <a:bodyPr vert="horz"/>
          <a:lstStyle>
            <a:lvl1pPr marL="0" indent="0">
              <a:buNone/>
              <a:defRPr sz="4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24617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724691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92583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43000"/>
            <a:ext cx="8686800" cy="5213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5748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8" r:id="rId2"/>
    <p:sldLayoutId id="2147483659" r:id="rId3"/>
    <p:sldLayoutId id="2147483655" r:id="rId4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457200" rtl="0" eaLnBrk="1" latinLnBrk="0" hangingPunct="1">
        <a:spcBef>
          <a:spcPct val="0"/>
        </a:spcBef>
        <a:buNone/>
        <a:defRPr sz="32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12.tiff"/><Relationship Id="rId5" Type="http://schemas.openxmlformats.org/officeDocument/2006/relationships/image" Target="../media/image20.tiff"/><Relationship Id="rId6" Type="http://schemas.openxmlformats.org/officeDocument/2006/relationships/image" Target="../media/image21.tiff"/><Relationship Id="rId7" Type="http://schemas.openxmlformats.org/officeDocument/2006/relationships/hyperlink" Target="http://www.topendsports.com/sport/soccer/profiles/ronaldo-cristiano.htm" TargetMode="Externa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2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tiff"/><Relationship Id="rId3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png"/><Relationship Id="rId3" Type="http://schemas.openxmlformats.org/officeDocument/2006/relationships/image" Target="../media/image26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.gif"/><Relationship Id="rId3" Type="http://schemas.openxmlformats.org/officeDocument/2006/relationships/image" Target="../media/image28.gi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9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4.tiff"/><Relationship Id="rId5" Type="http://schemas.openxmlformats.org/officeDocument/2006/relationships/image" Target="../media/image5.jp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tif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12.tiff"/><Relationship Id="rId5" Type="http://schemas.openxmlformats.org/officeDocument/2006/relationships/image" Target="../media/image20.tiff"/><Relationship Id="rId6" Type="http://schemas.openxmlformats.org/officeDocument/2006/relationships/image" Target="../media/image21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opendsports.com/sport/soccer/profiles/ronaldo-cristiano.htm" TargetMode="External"/><Relationship Id="rId4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1.gi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9.tif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tiff"/><Relationship Id="rId3" Type="http://schemas.openxmlformats.org/officeDocument/2006/relationships/image" Target="../media/image8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.jpg"/><Relationship Id="rId3" Type="http://schemas.openxmlformats.org/officeDocument/2006/relationships/image" Target="../media/image10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4" Type="http://schemas.openxmlformats.org/officeDocument/2006/relationships/image" Target="../media/image13.png"/><Relationship Id="rId5" Type="http://schemas.openxmlformats.org/officeDocument/2006/relationships/image" Target="../media/image14.tiff"/><Relationship Id="rId6" Type="http://schemas.openxmlformats.org/officeDocument/2006/relationships/image" Target="../media/image15.tiff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6.tiff"/><Relationship Id="rId3" Type="http://schemas.openxmlformats.org/officeDocument/2006/relationships/image" Target="../media/image12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7.tiff"/><Relationship Id="rId3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228460" y="2304766"/>
            <a:ext cx="4153366" cy="3022648"/>
            <a:chOff x="260289" y="3247040"/>
            <a:chExt cx="4153366" cy="3022648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2"/>
            <a:srcRect l="6387" b="6842"/>
            <a:stretch/>
          </p:blipFill>
          <p:spPr>
            <a:xfrm>
              <a:off x="1634044" y="3247040"/>
              <a:ext cx="2779611" cy="2569001"/>
            </a:xfrm>
            <a:prstGeom prst="rect">
              <a:avLst/>
            </a:prstGeom>
          </p:spPr>
        </p:pic>
        <p:grpSp>
          <p:nvGrpSpPr>
            <p:cNvPr id="4" name="Group 3"/>
            <p:cNvGrpSpPr/>
            <p:nvPr/>
          </p:nvGrpSpPr>
          <p:grpSpPr>
            <a:xfrm>
              <a:off x="260289" y="4018182"/>
              <a:ext cx="4139875" cy="2251506"/>
              <a:chOff x="-210335" y="3940691"/>
              <a:chExt cx="4139875" cy="2251506"/>
            </a:xfrm>
          </p:grpSpPr>
          <p:sp>
            <p:nvSpPr>
              <p:cNvPr id="5" name="Rectangle 4"/>
              <p:cNvSpPr/>
              <p:nvPr/>
            </p:nvSpPr>
            <p:spPr>
              <a:xfrm>
                <a:off x="1952065" y="5792087"/>
                <a:ext cx="1977475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05740"/>
                <a:r>
                  <a:rPr lang="en-US" sz="2000" dirty="0" smtClean="0">
                    <a:latin typeface="+mj-lt"/>
                  </a:rPr>
                  <a:t>True Points</a:t>
                </a:r>
              </a:p>
            </p:txBody>
          </p:sp>
          <p:sp>
            <p:nvSpPr>
              <p:cNvPr id="6" name="Rectangle 5"/>
              <p:cNvSpPr/>
              <p:nvPr/>
            </p:nvSpPr>
            <p:spPr>
              <a:xfrm>
                <a:off x="-210335" y="3940691"/>
                <a:ext cx="1547771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05740" algn="ctr"/>
                <a:r>
                  <a:rPr lang="en-US" sz="2000" smtClean="0">
                    <a:latin typeface="+mj-lt"/>
                  </a:rPr>
                  <a:t>Predicted </a:t>
                </a:r>
                <a:r>
                  <a:rPr lang="en-US" sz="2000" dirty="0" smtClean="0">
                    <a:latin typeface="+mj-lt"/>
                  </a:rPr>
                  <a:t>Points</a:t>
                </a:r>
              </a:p>
            </p:txBody>
          </p:sp>
        </p:grpSp>
      </p:grpSp>
      <p:sp>
        <p:nvSpPr>
          <p:cNvPr id="7" name="Oval 6"/>
          <p:cNvSpPr/>
          <p:nvPr/>
        </p:nvSpPr>
        <p:spPr>
          <a:xfrm rot="3125290">
            <a:off x="5284677" y="2340083"/>
            <a:ext cx="785340" cy="1292370"/>
          </a:xfrm>
          <a:prstGeom prst="ellipse">
            <a:avLst/>
          </a:prstGeom>
          <a:solidFill>
            <a:srgbClr val="FFFF00">
              <a:alpha val="20000"/>
            </a:srgbClr>
          </a:solidFill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82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417422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074669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79827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Dominance of these two players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6628860" y="6409887"/>
            <a:ext cx="2057400" cy="365125"/>
          </a:xfrm>
          <a:prstGeom prst="rect">
            <a:avLst/>
          </a:prstGeom>
        </p:spPr>
        <p:txBody>
          <a:bodyPr/>
          <a:lstStyle/>
          <a:p>
            <a:fld id="{C0EEDBF4-BC83-4B4F-A656-A2CA72EC211E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32990" y="1124009"/>
            <a:ext cx="31416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/>
              <a:t>Football Player's of the </a:t>
            </a:r>
            <a:r>
              <a:rPr lang="en-US" sz="2000" b="1" dirty="0" smtClean="0"/>
              <a:t>Year</a:t>
            </a:r>
          </a:p>
        </p:txBody>
      </p:sp>
      <p:sp>
        <p:nvSpPr>
          <p:cNvPr id="7" name="Rectangle 6"/>
          <p:cNvSpPr/>
          <p:nvPr/>
        </p:nvSpPr>
        <p:spPr>
          <a:xfrm>
            <a:off x="3803662" y="5152016"/>
            <a:ext cx="534033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Source: http</a:t>
            </a:r>
            <a:r>
              <a:rPr lang="en-US" dirty="0"/>
              <a:t>://</a:t>
            </a:r>
            <a:r>
              <a:rPr lang="en-US" dirty="0" smtClean="0"/>
              <a:t>www.topendsports.com/sport/soccer/list-player-of-the-year.htm</a:t>
            </a:r>
          </a:p>
          <a:p>
            <a:r>
              <a:rPr lang="en-US" dirty="0" smtClean="0"/>
              <a:t>BBC </a:t>
            </a:r>
            <a:r>
              <a:rPr lang="en-US" dirty="0"/>
              <a:t>sports news; on Oct 23</a:t>
            </a:r>
            <a:r>
              <a:rPr lang="en-US" baseline="30000" dirty="0"/>
              <a:t>rd</a:t>
            </a:r>
            <a:r>
              <a:rPr lang="en-US" dirty="0"/>
              <a:t>, </a:t>
            </a:r>
            <a:r>
              <a:rPr lang="en-US" dirty="0" smtClean="0"/>
              <a:t>Monday</a:t>
            </a:r>
          </a:p>
          <a:p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t="9112"/>
          <a:stretch/>
        </p:blipFill>
        <p:spPr>
          <a:xfrm>
            <a:off x="668896" y="2036112"/>
            <a:ext cx="2379900" cy="3927625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3620782" y="2036112"/>
            <a:ext cx="5261988" cy="2743200"/>
            <a:chOff x="3620782" y="2036112"/>
            <a:chExt cx="5261988" cy="2743200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20782" y="2036112"/>
              <a:ext cx="4876800" cy="2743200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5"/>
            <a:srcRect l="36262" r="31714" b="47078"/>
            <a:stretch/>
          </p:blipFill>
          <p:spPr>
            <a:xfrm>
              <a:off x="5930866" y="2036112"/>
              <a:ext cx="2951904" cy="2743200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393788" y="2107011"/>
              <a:ext cx="1550588" cy="1550588"/>
            </a:xfrm>
            <a:prstGeom prst="rect">
              <a:avLst/>
            </a:prstGeom>
          </p:spPr>
        </p:pic>
      </p:grpSp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93788" y="2107011"/>
            <a:ext cx="1550588" cy="1550588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668896" y="1610838"/>
            <a:ext cx="2207720" cy="338554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en-US" sz="1600" b="1" dirty="0" smtClean="0"/>
              <a:t>2017  </a:t>
            </a:r>
            <a:r>
              <a:rPr lang="en-US" sz="1600" dirty="0">
                <a:hlinkClick r:id="rId7"/>
              </a:rPr>
              <a:t>Cristiano Ronaldo</a:t>
            </a:r>
            <a:r>
              <a:rPr lang="en-US" sz="1600" b="1" dirty="0" smtClean="0"/>
              <a:t> 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953174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" fill="hold"/>
                                        <p:tgtEl>
                                          <p:spTgt spid="1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Tune the model to minimize overall error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6628860" y="6409887"/>
            <a:ext cx="2057400" cy="365125"/>
          </a:xfrm>
          <a:prstGeom prst="rect">
            <a:avLst/>
          </a:prstGeom>
        </p:spPr>
        <p:txBody>
          <a:bodyPr/>
          <a:lstStyle/>
          <a:p>
            <a:fld id="{C0EEDBF4-BC83-4B4F-A656-A2CA72EC211E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53" t="5418" r="33908" b="50444"/>
          <a:stretch/>
        </p:blipFill>
        <p:spPr>
          <a:xfrm>
            <a:off x="963755" y="1143000"/>
            <a:ext cx="5780993" cy="4674885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2465227" y="1682257"/>
            <a:ext cx="191565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smtClean="0">
                <a:solidFill>
                  <a:srgbClr val="228B21"/>
                </a:solidFill>
              </a:rPr>
              <a:t>Training error</a:t>
            </a:r>
            <a:endParaRPr lang="en-US" sz="2400" b="1" dirty="0">
              <a:solidFill>
                <a:srgbClr val="228B2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465227" y="4098158"/>
            <a:ext cx="179254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solidFill>
                  <a:srgbClr val="FDA500"/>
                </a:solidFill>
              </a:rPr>
              <a:t>Testing error</a:t>
            </a:r>
            <a:endParaRPr lang="en-US" sz="2400" b="1" dirty="0">
              <a:solidFill>
                <a:srgbClr val="FDA500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6733962" y="1266758"/>
            <a:ext cx="163698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dirty="0" smtClean="0"/>
              <a:t>KNN model</a:t>
            </a:r>
          </a:p>
          <a:p>
            <a:pPr algn="ctr"/>
            <a:r>
              <a:rPr lang="en-US" sz="2400" b="1" dirty="0" smtClean="0"/>
              <a:t>K = 11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036144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Tuning the KNN model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628860" y="6409887"/>
            <a:ext cx="2057400" cy="365125"/>
          </a:xfrm>
          <a:prstGeom prst="rect">
            <a:avLst/>
          </a:prstGeom>
        </p:spPr>
        <p:txBody>
          <a:bodyPr/>
          <a:lstStyle/>
          <a:p>
            <a:fld id="{C0EEDBF4-BC83-4B4F-A656-A2CA72EC211E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586" y="1143000"/>
            <a:ext cx="3717649" cy="178549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586" y="3150018"/>
            <a:ext cx="6195686" cy="301565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476750" y="1143000"/>
            <a:ext cx="306866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/>
              <a:t>Optimal k is around 11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25811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Simulated results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6628860" y="6409887"/>
            <a:ext cx="2057400" cy="365125"/>
          </a:xfrm>
          <a:prstGeom prst="rect">
            <a:avLst/>
          </a:prstGeom>
        </p:spPr>
        <p:txBody>
          <a:bodyPr/>
          <a:lstStyle/>
          <a:p>
            <a:fld id="{C0EEDBF4-BC83-4B4F-A656-A2CA72EC211E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5485" y="5895074"/>
            <a:ext cx="4483375" cy="29787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812" y="1143000"/>
            <a:ext cx="7862719" cy="4586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189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happened in 2008?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6628860" y="6409887"/>
            <a:ext cx="2057400" cy="365125"/>
          </a:xfrm>
          <a:prstGeom prst="rect">
            <a:avLst/>
          </a:prstGeom>
        </p:spPr>
        <p:txBody>
          <a:bodyPr/>
          <a:lstStyle/>
          <a:p>
            <a:fld id="{C0EEDBF4-BC83-4B4F-A656-A2CA72EC211E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233" y="1143000"/>
            <a:ext cx="4114800" cy="308511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6806" y="1142505"/>
            <a:ext cx="4114800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44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 do</a:t>
            </a:r>
            <a:endParaRPr lang="en-US" dirty="0"/>
          </a:p>
        </p:txBody>
      </p:sp>
      <p:sp>
        <p:nvSpPr>
          <p:cNvPr id="5" name="Vertical Text Placeholder 4"/>
          <p:cNvSpPr>
            <a:spLocks noGrp="1"/>
          </p:cNvSpPr>
          <p:nvPr>
            <p:ph type="body" orient="vert"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SQL</a:t>
            </a:r>
          </a:p>
          <a:p>
            <a:r>
              <a:rPr lang="en-US" dirty="0" smtClean="0"/>
              <a:t>Further tuning the model?</a:t>
            </a:r>
          </a:p>
          <a:p>
            <a:pPr lvl="1"/>
            <a:r>
              <a:rPr lang="en-US" dirty="0" smtClean="0"/>
              <a:t>SVM: Slack </a:t>
            </a:r>
            <a:r>
              <a:rPr lang="en-US" dirty="0"/>
              <a:t>Variables</a:t>
            </a:r>
            <a:endParaRPr lang="en-US" dirty="0" smtClean="0"/>
          </a:p>
          <a:p>
            <a:pPr lvl="1"/>
            <a:r>
              <a:rPr lang="en-US" dirty="0" smtClean="0"/>
              <a:t>KNN: best K to use? (</a:t>
            </a:r>
            <a:r>
              <a:rPr lang="en-US" sz="2000" dirty="0" err="1"/>
              <a:t>RandomizedSearchCV</a:t>
            </a:r>
            <a:r>
              <a:rPr lang="en-US" sz="2000" dirty="0"/>
              <a:t> vs </a:t>
            </a:r>
            <a:r>
              <a:rPr lang="en-US" sz="2000" dirty="0" err="1" smtClean="0"/>
              <a:t>GridSearchCV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Learning curve / ROC curve</a:t>
            </a:r>
          </a:p>
          <a:p>
            <a:pPr lvl="1"/>
            <a:r>
              <a:rPr lang="en-US" strike="sngStrike" dirty="0" smtClean="0"/>
              <a:t>Standardize the data</a:t>
            </a:r>
          </a:p>
          <a:p>
            <a:r>
              <a:rPr lang="en-US" dirty="0" smtClean="0"/>
              <a:t>More data</a:t>
            </a:r>
          </a:p>
          <a:p>
            <a:pPr lvl="1"/>
            <a:r>
              <a:rPr lang="en-US" strike="sngStrike" dirty="0" smtClean="0"/>
              <a:t>results in other soccer leagues for comparison</a:t>
            </a:r>
            <a:endParaRPr lang="en-US" strike="sngStrik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6628860" y="6409887"/>
            <a:ext cx="2057400" cy="365125"/>
          </a:xfrm>
          <a:prstGeom prst="rect">
            <a:avLst/>
          </a:prstGeom>
        </p:spPr>
        <p:txBody>
          <a:bodyPr/>
          <a:lstStyle/>
          <a:p>
            <a:fld id="{C0EEDBF4-BC83-4B4F-A656-A2CA72EC211E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678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r="30571"/>
          <a:stretch/>
        </p:blipFill>
        <p:spPr>
          <a:xfrm>
            <a:off x="728675" y="1143000"/>
            <a:ext cx="6348549" cy="44532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Average value for Top4 teams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6628860" y="6409887"/>
            <a:ext cx="2057400" cy="365125"/>
          </a:xfrm>
          <a:prstGeom prst="rect">
            <a:avLst/>
          </a:prstGeom>
        </p:spPr>
        <p:txBody>
          <a:bodyPr/>
          <a:lstStyle/>
          <a:p>
            <a:fld id="{C0EEDBF4-BC83-4B4F-A656-A2CA72EC211E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717558" y="1679236"/>
            <a:ext cx="180709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smtClean="0">
                <a:solidFill>
                  <a:srgbClr val="FF0000"/>
                </a:solidFill>
              </a:rPr>
              <a:t>Goals scored</a:t>
            </a:r>
            <a:endParaRPr lang="en-US" sz="2400" b="1">
              <a:solidFill>
                <a:srgbClr val="FF00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539776" y="3276542"/>
            <a:ext cx="143321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solidFill>
                  <a:srgbClr val="0000FF"/>
                </a:solidFill>
              </a:rPr>
              <a:t>Goals lost</a:t>
            </a:r>
            <a:endParaRPr lang="en-US" sz="2400" b="1" dirty="0">
              <a:solidFill>
                <a:srgbClr val="0000FF"/>
              </a:solidFill>
            </a:endParaRPr>
          </a:p>
        </p:txBody>
      </p:sp>
      <p:sp>
        <p:nvSpPr>
          <p:cNvPr id="11" name="Up Arrow 10"/>
          <p:cNvSpPr/>
          <p:nvPr/>
        </p:nvSpPr>
        <p:spPr>
          <a:xfrm rot="4449692">
            <a:off x="5578176" y="1584315"/>
            <a:ext cx="432553" cy="1481745"/>
          </a:xfrm>
          <a:prstGeom prst="upArrow">
            <a:avLst>
              <a:gd name="adj1" fmla="val 32640"/>
              <a:gd name="adj2" fmla="val 114437"/>
            </a:avLst>
          </a:prstGeom>
          <a:solidFill>
            <a:srgbClr val="FFFF00"/>
          </a:solidFill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677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/>
          <p:cNvSpPr txBox="1">
            <a:spLocks/>
          </p:cNvSpPr>
          <p:nvPr/>
        </p:nvSpPr>
        <p:spPr>
          <a:xfrm>
            <a:off x="0" y="0"/>
            <a:ext cx="9136380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Procedures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4808" y="1143000"/>
            <a:ext cx="1284695" cy="116264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6449" y="2774828"/>
            <a:ext cx="4396755" cy="91599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t="15374" b="22101"/>
          <a:stretch/>
        </p:blipFill>
        <p:spPr>
          <a:xfrm>
            <a:off x="4171695" y="4238096"/>
            <a:ext cx="1784805" cy="111593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87746" y="1242640"/>
            <a:ext cx="1650759" cy="92855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147447" y="3814637"/>
            <a:ext cx="2443426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+mj-lt"/>
              <a:buAutoNum type="arabicParenR"/>
            </a:pPr>
            <a:r>
              <a:rPr lang="en-US" sz="2000" dirty="0" smtClean="0"/>
              <a:t>Logistic regression</a:t>
            </a:r>
          </a:p>
          <a:p>
            <a:pPr marL="342900" indent="-342900">
              <a:buFont typeface="+mj-lt"/>
              <a:buAutoNum type="arabicParenR"/>
            </a:pPr>
            <a:r>
              <a:rPr lang="en-US" sz="2000" dirty="0" smtClean="0"/>
              <a:t>KNN</a:t>
            </a:r>
          </a:p>
          <a:p>
            <a:pPr marL="342900" indent="-342900">
              <a:buFont typeface="+mj-lt"/>
              <a:buAutoNum type="arabicParenR"/>
            </a:pPr>
            <a:r>
              <a:rPr lang="en-US" sz="2000" dirty="0"/>
              <a:t>Naive </a:t>
            </a:r>
            <a:r>
              <a:rPr lang="en-US" sz="2000" dirty="0" smtClean="0"/>
              <a:t>Bayes</a:t>
            </a:r>
          </a:p>
          <a:p>
            <a:pPr marL="342900" indent="-342900">
              <a:buFont typeface="+mj-lt"/>
              <a:buAutoNum type="arabicParenR"/>
            </a:pPr>
            <a:r>
              <a:rPr lang="en-US" sz="2000" dirty="0" smtClean="0"/>
              <a:t>SVM</a:t>
            </a:r>
          </a:p>
          <a:p>
            <a:pPr marL="342900" indent="-342900">
              <a:buFont typeface="+mj-lt"/>
              <a:buAutoNum type="arabicParenR"/>
            </a:pPr>
            <a:r>
              <a:rPr lang="en-US" sz="2000" dirty="0" smtClean="0"/>
              <a:t>Decision Tree</a:t>
            </a:r>
          </a:p>
          <a:p>
            <a:pPr marL="342900" indent="-342900">
              <a:buFont typeface="+mj-lt"/>
              <a:buAutoNum type="arabicParenR"/>
            </a:pPr>
            <a:r>
              <a:rPr lang="en-US" sz="2000" dirty="0" smtClean="0"/>
              <a:t>Random Forest</a:t>
            </a:r>
            <a:endParaRPr lang="en-US" sz="2000" dirty="0"/>
          </a:p>
        </p:txBody>
      </p:sp>
      <p:sp>
        <p:nvSpPr>
          <p:cNvPr id="8" name="Rounded Rectangle 7"/>
          <p:cNvSpPr/>
          <p:nvPr/>
        </p:nvSpPr>
        <p:spPr>
          <a:xfrm>
            <a:off x="1067733" y="1212582"/>
            <a:ext cx="2913017" cy="9144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800" dirty="0">
                <a:solidFill>
                  <a:schemeClr val="tx1"/>
                </a:solidFill>
              </a:rPr>
              <a:t>Data collection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1067732" y="2780769"/>
            <a:ext cx="2913017" cy="9144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800" dirty="0">
                <a:solidFill>
                  <a:schemeClr val="tx1"/>
                </a:solidFill>
              </a:rPr>
              <a:t>Data Exploration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1067731" y="4337253"/>
            <a:ext cx="2913017" cy="9144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800" dirty="0">
                <a:solidFill>
                  <a:schemeClr val="tx1"/>
                </a:solidFill>
              </a:rPr>
              <a:t>Classification</a:t>
            </a:r>
          </a:p>
        </p:txBody>
      </p:sp>
      <p:sp>
        <p:nvSpPr>
          <p:cNvPr id="11" name="Down Arrow 10"/>
          <p:cNvSpPr/>
          <p:nvPr/>
        </p:nvSpPr>
        <p:spPr>
          <a:xfrm>
            <a:off x="2249920" y="2196565"/>
            <a:ext cx="548640" cy="502920"/>
          </a:xfrm>
          <a:prstGeom prst="downArrow">
            <a:avLst>
              <a:gd name="adj1" fmla="val 38506"/>
              <a:gd name="adj2" fmla="val 57805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Down Arrow 11"/>
          <p:cNvSpPr/>
          <p:nvPr/>
        </p:nvSpPr>
        <p:spPr>
          <a:xfrm>
            <a:off x="2249920" y="3764751"/>
            <a:ext cx="548640" cy="502920"/>
          </a:xfrm>
          <a:prstGeom prst="downArrow">
            <a:avLst>
              <a:gd name="adj1" fmla="val 42337"/>
              <a:gd name="adj2" fmla="val 5627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892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Dominance of these two players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6628860" y="6409887"/>
            <a:ext cx="2057400" cy="365125"/>
          </a:xfrm>
          <a:prstGeom prst="rect">
            <a:avLst/>
          </a:prstGeom>
        </p:spPr>
        <p:txBody>
          <a:bodyPr/>
          <a:lstStyle/>
          <a:p>
            <a:fld id="{C0EEDBF4-BC83-4B4F-A656-A2CA72EC211E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32990" y="1124009"/>
            <a:ext cx="31416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/>
              <a:t>Football Player's of the </a:t>
            </a:r>
            <a:r>
              <a:rPr lang="en-US" sz="2000" b="1" dirty="0" smtClean="0"/>
              <a:t>Year</a:t>
            </a:r>
          </a:p>
        </p:txBody>
      </p:sp>
      <p:sp>
        <p:nvSpPr>
          <p:cNvPr id="7" name="Rectangle 6"/>
          <p:cNvSpPr/>
          <p:nvPr/>
        </p:nvSpPr>
        <p:spPr>
          <a:xfrm>
            <a:off x="3803662" y="5152016"/>
            <a:ext cx="534033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Source: http</a:t>
            </a:r>
            <a:r>
              <a:rPr lang="en-US" dirty="0"/>
              <a:t>://</a:t>
            </a:r>
            <a:r>
              <a:rPr lang="en-US" dirty="0" smtClean="0"/>
              <a:t>www.topendsports.com/sport/soccer/list-player-of-the-year.htm</a:t>
            </a:r>
          </a:p>
          <a:p>
            <a:r>
              <a:rPr lang="en-US" dirty="0" smtClean="0"/>
              <a:t>BBC </a:t>
            </a:r>
            <a:r>
              <a:rPr lang="en-US" dirty="0"/>
              <a:t>sports news; on Oct 23</a:t>
            </a:r>
            <a:r>
              <a:rPr lang="en-US" baseline="30000" dirty="0"/>
              <a:t>rd</a:t>
            </a:r>
            <a:r>
              <a:rPr lang="en-US" dirty="0"/>
              <a:t>, </a:t>
            </a:r>
            <a:r>
              <a:rPr lang="en-US" dirty="0" smtClean="0"/>
              <a:t>Monday</a:t>
            </a:r>
          </a:p>
          <a:p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t="9112"/>
          <a:stretch/>
        </p:blipFill>
        <p:spPr>
          <a:xfrm>
            <a:off x="668896" y="2036112"/>
            <a:ext cx="2379900" cy="3927625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3620782" y="2036112"/>
            <a:ext cx="5261988" cy="2743200"/>
            <a:chOff x="3620782" y="2036112"/>
            <a:chExt cx="5261988" cy="2743200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20782" y="2036112"/>
              <a:ext cx="4876800" cy="2743200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5"/>
            <a:srcRect l="36262" r="31714" b="47078"/>
            <a:stretch/>
          </p:blipFill>
          <p:spPr>
            <a:xfrm>
              <a:off x="5930866" y="2036112"/>
              <a:ext cx="2951904" cy="2743200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393788" y="2107011"/>
              <a:ext cx="1550588" cy="1550588"/>
            </a:xfrm>
            <a:prstGeom prst="rect">
              <a:avLst/>
            </a:prstGeom>
          </p:spPr>
        </p:pic>
      </p:grpSp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93788" y="2107011"/>
            <a:ext cx="1550588" cy="1550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772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" fill="hold"/>
                                        <p:tgtEl>
                                          <p:spTgt spid="1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Dominance of these two players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6628860" y="6409887"/>
            <a:ext cx="2057400" cy="365125"/>
          </a:xfrm>
          <a:prstGeom prst="rect">
            <a:avLst/>
          </a:prstGeom>
        </p:spPr>
        <p:txBody>
          <a:bodyPr/>
          <a:lstStyle/>
          <a:p>
            <a:fld id="{C0EEDBF4-BC83-4B4F-A656-A2CA72EC211E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32990" y="1124009"/>
            <a:ext cx="31416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/>
              <a:t>Football Player's of the </a:t>
            </a:r>
            <a:r>
              <a:rPr lang="en-US" sz="2000" b="1" dirty="0" smtClean="0"/>
              <a:t>Year</a:t>
            </a:r>
          </a:p>
        </p:txBody>
      </p:sp>
      <p:sp>
        <p:nvSpPr>
          <p:cNvPr id="7" name="Rectangle 6"/>
          <p:cNvSpPr/>
          <p:nvPr/>
        </p:nvSpPr>
        <p:spPr>
          <a:xfrm>
            <a:off x="3803662" y="5152016"/>
            <a:ext cx="534033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Source: http</a:t>
            </a:r>
            <a:r>
              <a:rPr lang="en-US" dirty="0"/>
              <a:t>://</a:t>
            </a:r>
            <a:r>
              <a:rPr lang="en-US" dirty="0" smtClean="0"/>
              <a:t>www.topendsports.com/sport/soccer/list-player-of-the-year.htm</a:t>
            </a:r>
          </a:p>
          <a:p>
            <a:r>
              <a:rPr lang="en-US" dirty="0" smtClean="0"/>
              <a:t>BBC </a:t>
            </a:r>
            <a:r>
              <a:rPr lang="en-US" dirty="0"/>
              <a:t>sports news; on Oct 23</a:t>
            </a:r>
            <a:r>
              <a:rPr lang="en-US" baseline="30000" dirty="0"/>
              <a:t>rd</a:t>
            </a:r>
            <a:r>
              <a:rPr lang="en-US" dirty="0"/>
              <a:t>, </a:t>
            </a:r>
            <a:r>
              <a:rPr lang="en-US" dirty="0" smtClean="0"/>
              <a:t>Monday</a:t>
            </a:r>
          </a:p>
          <a:p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t="9112"/>
          <a:stretch/>
        </p:blipFill>
        <p:spPr>
          <a:xfrm>
            <a:off x="668896" y="2036112"/>
            <a:ext cx="2379900" cy="392762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668896" y="1610838"/>
            <a:ext cx="2207720" cy="338554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en-US" sz="1600" b="1" dirty="0" smtClean="0"/>
              <a:t>2017  </a:t>
            </a:r>
            <a:r>
              <a:rPr lang="en-US" sz="1600" dirty="0">
                <a:hlinkClick r:id="rId3"/>
              </a:rPr>
              <a:t>Cristiano Ronaldo</a:t>
            </a:r>
            <a:r>
              <a:rPr lang="en-US" sz="1600" b="1" dirty="0" smtClean="0"/>
              <a:t> </a:t>
            </a:r>
            <a:endParaRPr lang="en-US" sz="16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3662" y="1034123"/>
            <a:ext cx="5039696" cy="4117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695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Look at one feature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6628860" y="6409887"/>
            <a:ext cx="2057400" cy="365125"/>
          </a:xfrm>
          <a:prstGeom prst="rect">
            <a:avLst/>
          </a:prstGeom>
        </p:spPr>
        <p:txBody>
          <a:bodyPr/>
          <a:lstStyle/>
          <a:p>
            <a:fld id="{C0EEDBF4-BC83-4B4F-A656-A2CA72EC211E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1561" y="1143000"/>
            <a:ext cx="6095999" cy="4572000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 flipH="1" flipV="1">
            <a:off x="2952207" y="1515292"/>
            <a:ext cx="3335112" cy="3775165"/>
          </a:xfrm>
          <a:prstGeom prst="line">
            <a:avLst/>
          </a:prstGeom>
          <a:ln w="38100">
            <a:solidFill>
              <a:srgbClr val="00B050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4427594" y="2158480"/>
            <a:ext cx="88883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sz="2800" dirty="0" smtClean="0">
                <a:solidFill>
                  <a:srgbClr val="FF0000"/>
                </a:solidFill>
              </a:rPr>
              <a:t>Top4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817410" y="3724468"/>
            <a:ext cx="16101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sz="2800" dirty="0" smtClean="0">
                <a:solidFill>
                  <a:srgbClr val="0000FF"/>
                </a:solidFill>
              </a:rPr>
              <a:t>Non-Top4</a:t>
            </a:r>
            <a:endParaRPr lang="en-US" sz="28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311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32 million EUR</a:t>
            </a:r>
          </a:p>
        </p:txBody>
      </p:sp>
      <p:sp>
        <p:nvSpPr>
          <p:cNvPr id="4" name="Vertical Text Placeholder 3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r>
              <a:rPr lang="nb-NO" dirty="0" smtClean="0"/>
              <a:t>37.64 million dollars</a:t>
            </a:r>
          </a:p>
          <a:p>
            <a:r>
              <a:rPr lang="nb-NO" dirty="0" smtClean="0"/>
              <a:t>1 million per game</a:t>
            </a:r>
          </a:p>
          <a:p>
            <a:r>
              <a:rPr lang="en-US" dirty="0" smtClean="0"/>
              <a:t>11,000 per minutes</a:t>
            </a:r>
          </a:p>
          <a:p>
            <a:r>
              <a:rPr lang="en-US" dirty="0"/>
              <a:t>Base fee for group stage: €12,700,000</a:t>
            </a:r>
          </a:p>
          <a:p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</a:t>
            </a:r>
            <a:r>
              <a:rPr lang="en-US" dirty="0" err="1"/>
              <a:t>UEFA_Champions_League#Prize_money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6628860" y="6409887"/>
            <a:ext cx="2057400" cy="365125"/>
          </a:xfrm>
          <a:prstGeom prst="rect">
            <a:avLst/>
          </a:prstGeom>
        </p:spPr>
        <p:txBody>
          <a:bodyPr/>
          <a:lstStyle/>
          <a:p>
            <a:fld id="{C0EEDBF4-BC83-4B4F-A656-A2CA72EC211E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088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Ideas</a:t>
            </a:r>
            <a:endParaRPr lang="en-US" dirty="0"/>
          </a:p>
        </p:txBody>
      </p:sp>
      <p:sp>
        <p:nvSpPr>
          <p:cNvPr id="5" name="Vertical Text Placeholder 4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r>
              <a:rPr lang="en-US" dirty="0" smtClean="0"/>
              <a:t>Validate “Data &gt;&gt; Features &gt;&gt; Algorithm”</a:t>
            </a:r>
          </a:p>
          <a:p>
            <a:pPr lvl="1"/>
            <a:r>
              <a:rPr lang="en-US" dirty="0" smtClean="0"/>
              <a:t>garbage in , garbage out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6628860" y="6409887"/>
            <a:ext cx="2057400" cy="365125"/>
          </a:xfrm>
          <a:prstGeom prst="rect">
            <a:avLst/>
          </a:prstGeom>
        </p:spPr>
        <p:txBody>
          <a:bodyPr/>
          <a:lstStyle/>
          <a:p>
            <a:fld id="{C0EEDBF4-BC83-4B4F-A656-A2CA72EC211E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799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r="30571"/>
          <a:stretch/>
        </p:blipFill>
        <p:spPr>
          <a:xfrm>
            <a:off x="728675" y="1143000"/>
            <a:ext cx="6348549" cy="44532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Average value for Top4 teams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6628860" y="6409887"/>
            <a:ext cx="2057400" cy="365125"/>
          </a:xfrm>
          <a:prstGeom prst="rect">
            <a:avLst/>
          </a:prstGeom>
        </p:spPr>
        <p:txBody>
          <a:bodyPr/>
          <a:lstStyle/>
          <a:p>
            <a:fld id="{C0EEDBF4-BC83-4B4F-A656-A2CA72EC211E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717558" y="1679236"/>
            <a:ext cx="180709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smtClean="0">
                <a:solidFill>
                  <a:srgbClr val="FF0000"/>
                </a:solidFill>
              </a:rPr>
              <a:t>Goals scored</a:t>
            </a:r>
            <a:endParaRPr lang="en-US" sz="2400" b="1">
              <a:solidFill>
                <a:srgbClr val="FF00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539776" y="3276542"/>
            <a:ext cx="143321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solidFill>
                  <a:srgbClr val="0000FF"/>
                </a:solidFill>
              </a:rPr>
              <a:t>Goals lost</a:t>
            </a:r>
            <a:endParaRPr lang="en-US" sz="2400" b="1" dirty="0">
              <a:solidFill>
                <a:srgbClr val="0000FF"/>
              </a:solidFill>
            </a:endParaRPr>
          </a:p>
        </p:txBody>
      </p:sp>
      <p:sp>
        <p:nvSpPr>
          <p:cNvPr id="11" name="Up Arrow 10"/>
          <p:cNvSpPr/>
          <p:nvPr/>
        </p:nvSpPr>
        <p:spPr>
          <a:xfrm rot="4449692">
            <a:off x="5578176" y="1584315"/>
            <a:ext cx="432553" cy="1481745"/>
          </a:xfrm>
          <a:prstGeom prst="upArrow">
            <a:avLst>
              <a:gd name="adj1" fmla="val 32640"/>
              <a:gd name="adj2" fmla="val 114437"/>
            </a:avLst>
          </a:prstGeom>
          <a:solidFill>
            <a:srgbClr val="FFFF00"/>
          </a:solidFill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324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Simulated results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6628860" y="6409887"/>
            <a:ext cx="2057400" cy="365125"/>
          </a:xfrm>
          <a:prstGeom prst="rect">
            <a:avLst/>
          </a:prstGeom>
        </p:spPr>
        <p:txBody>
          <a:bodyPr/>
          <a:lstStyle/>
          <a:p>
            <a:fld id="{C0EEDBF4-BC83-4B4F-A656-A2CA72EC211E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460" y="1143000"/>
            <a:ext cx="7109460" cy="4739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983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57"/>
          <a:stretch/>
        </p:blipFill>
        <p:spPr>
          <a:xfrm>
            <a:off x="2063387" y="1143000"/>
            <a:ext cx="5009605" cy="4565897"/>
          </a:xfrm>
          <a:prstGeom prst="rect">
            <a:avLst/>
          </a:prstGeom>
        </p:spPr>
      </p:pic>
      <p:cxnSp>
        <p:nvCxnSpPr>
          <p:cNvPr id="3" name="Straight Connector 2"/>
          <p:cNvCxnSpPr/>
          <p:nvPr/>
        </p:nvCxnSpPr>
        <p:spPr>
          <a:xfrm flipH="1">
            <a:off x="3282311" y="2286000"/>
            <a:ext cx="2675165" cy="2940421"/>
          </a:xfrm>
          <a:prstGeom prst="line">
            <a:avLst/>
          </a:prstGeom>
          <a:ln w="76200">
            <a:solidFill>
              <a:srgbClr val="00B050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5740027" y="3425948"/>
            <a:ext cx="88883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sz="2800" smtClean="0">
                <a:solidFill>
                  <a:srgbClr val="FF0000"/>
                </a:solidFill>
              </a:rPr>
              <a:t>Top4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958005" y="1585010"/>
            <a:ext cx="16101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sz="2800" dirty="0" smtClean="0">
                <a:solidFill>
                  <a:srgbClr val="0000FF"/>
                </a:solidFill>
              </a:rPr>
              <a:t>Non-Top4</a:t>
            </a:r>
            <a:endParaRPr lang="en-US" sz="28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0195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23566" b="7272"/>
          <a:stretch/>
        </p:blipFill>
        <p:spPr>
          <a:xfrm>
            <a:off x="721841" y="1479276"/>
            <a:ext cx="6728096" cy="337252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583308" y="1672068"/>
            <a:ext cx="1103187" cy="646331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3600" dirty="0" smtClean="0"/>
              <a:t>&gt; 0.8</a:t>
            </a: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t="80545" r="19826"/>
          <a:stretch/>
        </p:blipFill>
        <p:spPr>
          <a:xfrm>
            <a:off x="721841" y="5213076"/>
            <a:ext cx="7331170" cy="517635"/>
          </a:xfrm>
          <a:prstGeom prst="rect">
            <a:avLst/>
          </a:prstGeom>
        </p:spPr>
      </p:pic>
      <p:sp>
        <p:nvSpPr>
          <p:cNvPr id="5" name="Up Arrow 4"/>
          <p:cNvSpPr/>
          <p:nvPr/>
        </p:nvSpPr>
        <p:spPr>
          <a:xfrm>
            <a:off x="7140245" y="1126418"/>
            <a:ext cx="432553" cy="1481745"/>
          </a:xfrm>
          <a:prstGeom prst="upArrow">
            <a:avLst>
              <a:gd name="adj1" fmla="val 32640"/>
              <a:gd name="adj2" fmla="val 114437"/>
            </a:avLst>
          </a:prstGeom>
          <a:solidFill>
            <a:srgbClr val="FFFF00"/>
          </a:solidFill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564011" y="2712601"/>
            <a:ext cx="6400800" cy="9144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532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1180" y="1037896"/>
            <a:ext cx="6436724" cy="4291149"/>
          </a:xfrm>
          <a:prstGeom prst="rect">
            <a:avLst/>
          </a:prstGeom>
        </p:spPr>
      </p:pic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796980"/>
              </p:ext>
            </p:extLst>
          </p:nvPr>
        </p:nvGraphicFramePr>
        <p:xfrm>
          <a:off x="2145911" y="4808357"/>
          <a:ext cx="4955180" cy="72173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38795"/>
                <a:gridCol w="1238795"/>
                <a:gridCol w="1238795"/>
                <a:gridCol w="1238795"/>
              </a:tblGrid>
              <a:tr h="72173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1996-2000</a:t>
                      </a:r>
                      <a:endParaRPr lang="en-US" sz="20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2001-2005</a:t>
                      </a:r>
                      <a:endParaRPr lang="en-US" sz="20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2006-2010</a:t>
                      </a:r>
                      <a:endParaRPr lang="en-US" sz="20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2011-2015</a:t>
                      </a:r>
                      <a:endParaRPr lang="en-US" sz="20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4" name="Freeform 3"/>
          <p:cNvSpPr/>
          <p:nvPr/>
        </p:nvSpPr>
        <p:spPr>
          <a:xfrm>
            <a:off x="2690742" y="2347498"/>
            <a:ext cx="3657600" cy="1161766"/>
          </a:xfrm>
          <a:custGeom>
            <a:avLst/>
            <a:gdLst>
              <a:gd name="connsiteX0" fmla="*/ 0 w 5512525"/>
              <a:gd name="connsiteY0" fmla="*/ 966652 h 970595"/>
              <a:gd name="connsiteX1" fmla="*/ 3200400 w 5512525"/>
              <a:gd name="connsiteY1" fmla="*/ 822960 h 970595"/>
              <a:gd name="connsiteX2" fmla="*/ 5512525 w 5512525"/>
              <a:gd name="connsiteY2" fmla="*/ 0 h 970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512525" h="970595">
                <a:moveTo>
                  <a:pt x="0" y="966652"/>
                </a:moveTo>
                <a:cubicBezTo>
                  <a:pt x="1140823" y="975360"/>
                  <a:pt x="2281646" y="984069"/>
                  <a:pt x="3200400" y="822960"/>
                </a:cubicBezTo>
                <a:cubicBezTo>
                  <a:pt x="4119154" y="661851"/>
                  <a:pt x="5512525" y="0"/>
                  <a:pt x="5512525" y="0"/>
                </a:cubicBezTo>
              </a:path>
            </a:pathLst>
          </a:custGeom>
          <a:noFill/>
          <a:ln w="57150">
            <a:solidFill>
              <a:srgbClr val="FF0000"/>
            </a:solidFill>
            <a:headEnd type="none" w="med" len="med"/>
            <a:tailEnd type="stealth" w="lg" len="lg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9685" y="1387393"/>
            <a:ext cx="2109399" cy="210939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 rot="16200000">
            <a:off x="459625" y="2891082"/>
            <a:ext cx="1692579" cy="584775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3200" dirty="0" smtClean="0"/>
              <a:t>Precision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49431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198" y="1288664"/>
            <a:ext cx="7935686" cy="4114800"/>
          </a:xfrm>
          <a:prstGeom prst="rect">
            <a:avLst/>
          </a:prstGeom>
        </p:spPr>
      </p:pic>
      <p:sp>
        <p:nvSpPr>
          <p:cNvPr id="3" name="Up Arrow 2"/>
          <p:cNvSpPr/>
          <p:nvPr/>
        </p:nvSpPr>
        <p:spPr>
          <a:xfrm rot="3928332">
            <a:off x="5332442" y="1101183"/>
            <a:ext cx="432553" cy="2049161"/>
          </a:xfrm>
          <a:prstGeom prst="upArrow">
            <a:avLst>
              <a:gd name="adj1" fmla="val 32640"/>
              <a:gd name="adj2" fmla="val 114437"/>
            </a:avLst>
          </a:prstGeom>
          <a:solidFill>
            <a:srgbClr val="FFFF00"/>
          </a:solidFill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8065065" y="2630992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Rank</a:t>
            </a:r>
            <a:endParaRPr lang="en-US" sz="2400" dirty="0"/>
          </a:p>
        </p:txBody>
      </p:sp>
      <p:sp>
        <p:nvSpPr>
          <p:cNvPr id="5" name="Left Brace 4"/>
          <p:cNvSpPr/>
          <p:nvPr/>
        </p:nvSpPr>
        <p:spPr>
          <a:xfrm flipH="1">
            <a:off x="7684146" y="2305357"/>
            <a:ext cx="380919" cy="1216064"/>
          </a:xfrm>
          <a:prstGeom prst="leftBrace">
            <a:avLst>
              <a:gd name="adj1" fmla="val 25438"/>
              <a:gd name="adj2" fmla="val 50000"/>
            </a:avLst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5076514" y="1079766"/>
            <a:ext cx="3855858" cy="4703728"/>
            <a:chOff x="5076514" y="1079766"/>
            <a:chExt cx="3855858" cy="4703728"/>
          </a:xfrm>
        </p:grpSpPr>
        <p:sp>
          <p:nvSpPr>
            <p:cNvPr id="7" name="Rectangle 6"/>
            <p:cNvSpPr/>
            <p:nvPr/>
          </p:nvSpPr>
          <p:spPr>
            <a:xfrm>
              <a:off x="5076514" y="1143000"/>
              <a:ext cx="3764070" cy="46211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3"/>
            <a:srcRect l="4328" r="61960"/>
            <a:stretch/>
          </p:blipFill>
          <p:spPr>
            <a:xfrm>
              <a:off x="5268167" y="2268090"/>
              <a:ext cx="1644041" cy="274320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53220" y="2268090"/>
              <a:ext cx="1637643" cy="2743200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>
              <a:off x="6912204" y="5074769"/>
              <a:ext cx="2020168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000" dirty="0">
                  <a:solidFill>
                    <a:srgbClr val="7030A0"/>
                  </a:solidFill>
                </a:rPr>
                <a:t>Cristiano </a:t>
              </a:r>
              <a:r>
                <a:rPr lang="en-US" sz="2000" dirty="0" smtClean="0">
                  <a:solidFill>
                    <a:srgbClr val="7030A0"/>
                  </a:solidFill>
                </a:rPr>
                <a:t>Ronaldo</a:t>
              </a:r>
            </a:p>
            <a:p>
              <a:pPr algn="ctr"/>
              <a:r>
                <a:rPr lang="en-US" sz="2000" dirty="0">
                  <a:solidFill>
                    <a:srgbClr val="7030A0"/>
                  </a:solidFill>
                </a:rPr>
                <a:t>Real </a:t>
              </a:r>
              <a:r>
                <a:rPr lang="en-US" sz="2000" dirty="0" smtClean="0">
                  <a:solidFill>
                    <a:srgbClr val="7030A0"/>
                  </a:solidFill>
                </a:rPr>
                <a:t>Madrid</a:t>
              </a:r>
              <a:endParaRPr lang="en-US" sz="2000" dirty="0">
                <a:solidFill>
                  <a:srgbClr val="7030A0"/>
                </a:solidFill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5341545" y="5075608"/>
              <a:ext cx="1533561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00FF"/>
                  </a:solidFill>
                </a:rPr>
                <a:t>Lionel </a:t>
              </a:r>
              <a:r>
                <a:rPr lang="en-US" sz="2000" dirty="0" smtClean="0">
                  <a:solidFill>
                    <a:srgbClr val="0000FF"/>
                  </a:solidFill>
                </a:rPr>
                <a:t>Messi</a:t>
              </a:r>
            </a:p>
            <a:p>
              <a:pPr algn="ctr"/>
              <a:r>
                <a:rPr lang="en-US" sz="2000" dirty="0" smtClean="0">
                  <a:solidFill>
                    <a:srgbClr val="0000FF"/>
                  </a:solidFill>
                </a:rPr>
                <a:t>FC </a:t>
              </a:r>
              <a:r>
                <a:rPr lang="en-US" sz="2000" dirty="0">
                  <a:solidFill>
                    <a:srgbClr val="0000FF"/>
                  </a:solidFill>
                </a:rPr>
                <a:t>Barcelona</a:t>
              </a:r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680609" y="1207318"/>
              <a:ext cx="914400" cy="927354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12972" r="13144"/>
            <a:stretch/>
          </p:blipFill>
          <p:spPr>
            <a:xfrm>
              <a:off x="7385062" y="1079766"/>
              <a:ext cx="914400" cy="12376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71131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1124" y="0"/>
            <a:ext cx="5486400" cy="4358640"/>
          </a:xfrm>
          <a:prstGeom prst="rect">
            <a:avLst/>
          </a:prstGeom>
        </p:spPr>
      </p:pic>
      <p:sp>
        <p:nvSpPr>
          <p:cNvPr id="3" name="Up-Down Arrow 2"/>
          <p:cNvSpPr/>
          <p:nvPr/>
        </p:nvSpPr>
        <p:spPr>
          <a:xfrm>
            <a:off x="8369953" y="573035"/>
            <a:ext cx="274320" cy="3030485"/>
          </a:xfrm>
          <a:prstGeom prst="upDownArrow">
            <a:avLst>
              <a:gd name="adj1" fmla="val 34905"/>
              <a:gd name="adj2" fmla="val 123585"/>
            </a:avLst>
          </a:prstGeom>
          <a:solidFill>
            <a:srgbClr val="FFFF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Up-Down Arrow 3"/>
          <p:cNvSpPr/>
          <p:nvPr/>
        </p:nvSpPr>
        <p:spPr>
          <a:xfrm>
            <a:off x="7805336" y="2689121"/>
            <a:ext cx="274320" cy="914399"/>
          </a:xfrm>
          <a:prstGeom prst="upDownArrow">
            <a:avLst>
              <a:gd name="adj1" fmla="val 34905"/>
              <a:gd name="adj2" fmla="val 123585"/>
            </a:avLst>
          </a:prstGeom>
          <a:solidFill>
            <a:srgbClr val="FFFF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8068111" y="0"/>
            <a:ext cx="854914" cy="461665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en-US" sz="2400" dirty="0" smtClean="0"/>
              <a:t>Team</a:t>
            </a:r>
            <a:endParaRPr lang="en-US" sz="2400" dirty="0"/>
          </a:p>
        </p:txBody>
      </p:sp>
      <p:sp>
        <p:nvSpPr>
          <p:cNvPr id="6" name="Rectangle 5"/>
          <p:cNvSpPr/>
          <p:nvPr/>
        </p:nvSpPr>
        <p:spPr>
          <a:xfrm>
            <a:off x="7486281" y="2071579"/>
            <a:ext cx="912429" cy="461665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en-US" sz="2400" dirty="0" smtClean="0"/>
              <a:t>Messi</a:t>
            </a:r>
            <a:endParaRPr lang="en-US" sz="2400" dirty="0"/>
          </a:p>
        </p:txBody>
      </p:sp>
      <p:sp>
        <p:nvSpPr>
          <p:cNvPr id="7" name="Freeform 6"/>
          <p:cNvSpPr/>
          <p:nvPr/>
        </p:nvSpPr>
        <p:spPr>
          <a:xfrm>
            <a:off x="5238444" y="828361"/>
            <a:ext cx="2357932" cy="976836"/>
          </a:xfrm>
          <a:custGeom>
            <a:avLst/>
            <a:gdLst>
              <a:gd name="connsiteX0" fmla="*/ 0 w 3618411"/>
              <a:gd name="connsiteY0" fmla="*/ 822960 h 822960"/>
              <a:gd name="connsiteX1" fmla="*/ 1580605 w 3618411"/>
              <a:gd name="connsiteY1" fmla="*/ 156755 h 822960"/>
              <a:gd name="connsiteX2" fmla="*/ 3618411 w 3618411"/>
              <a:gd name="connsiteY2" fmla="*/ 0 h 822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618411" h="822960">
                <a:moveTo>
                  <a:pt x="0" y="822960"/>
                </a:moveTo>
                <a:cubicBezTo>
                  <a:pt x="488768" y="558437"/>
                  <a:pt x="977537" y="293915"/>
                  <a:pt x="1580605" y="156755"/>
                </a:cubicBezTo>
                <a:cubicBezTo>
                  <a:pt x="2183673" y="19595"/>
                  <a:pt x="3618411" y="0"/>
                  <a:pt x="3618411" y="0"/>
                </a:cubicBezTo>
              </a:path>
            </a:pathLst>
          </a:custGeom>
          <a:noFill/>
          <a:ln w="47625">
            <a:solidFill>
              <a:srgbClr val="FF0000"/>
            </a:solidFill>
            <a:tailEnd type="triangle" w="lg" len="lg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4995112" y="2544856"/>
            <a:ext cx="2601264" cy="879884"/>
          </a:xfrm>
          <a:custGeom>
            <a:avLst/>
            <a:gdLst>
              <a:gd name="connsiteX0" fmla="*/ 0 w 3618411"/>
              <a:gd name="connsiteY0" fmla="*/ 822960 h 822960"/>
              <a:gd name="connsiteX1" fmla="*/ 1580605 w 3618411"/>
              <a:gd name="connsiteY1" fmla="*/ 156755 h 822960"/>
              <a:gd name="connsiteX2" fmla="*/ 3618411 w 3618411"/>
              <a:gd name="connsiteY2" fmla="*/ 0 h 822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618411" h="822960">
                <a:moveTo>
                  <a:pt x="0" y="822960"/>
                </a:moveTo>
                <a:cubicBezTo>
                  <a:pt x="488768" y="558437"/>
                  <a:pt x="977537" y="293915"/>
                  <a:pt x="1580605" y="156755"/>
                </a:cubicBezTo>
                <a:cubicBezTo>
                  <a:pt x="2183673" y="19595"/>
                  <a:pt x="3618411" y="0"/>
                  <a:pt x="3618411" y="0"/>
                </a:cubicBezTo>
              </a:path>
            </a:pathLst>
          </a:custGeom>
          <a:noFill/>
          <a:ln w="47625">
            <a:solidFill>
              <a:srgbClr val="FF0000"/>
            </a:solidFill>
            <a:tailEnd type="triangle" w="lg" len="lg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r="61960"/>
          <a:stretch/>
        </p:blipFill>
        <p:spPr>
          <a:xfrm>
            <a:off x="768681" y="1006480"/>
            <a:ext cx="1447287" cy="2140144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832945" y="3208698"/>
            <a:ext cx="139788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00FF"/>
                </a:solidFill>
              </a:rPr>
              <a:t>Lionel </a:t>
            </a:r>
            <a:r>
              <a:rPr lang="en-US" dirty="0" smtClean="0">
                <a:solidFill>
                  <a:srgbClr val="0000FF"/>
                </a:solidFill>
              </a:rPr>
              <a:t>Messi</a:t>
            </a:r>
          </a:p>
          <a:p>
            <a:pPr algn="ctr"/>
            <a:r>
              <a:rPr lang="en-US" dirty="0" smtClean="0">
                <a:solidFill>
                  <a:srgbClr val="0000FF"/>
                </a:solidFill>
              </a:rPr>
              <a:t>FC </a:t>
            </a:r>
            <a:r>
              <a:rPr lang="en-US" dirty="0">
                <a:solidFill>
                  <a:srgbClr val="0000FF"/>
                </a:solidFill>
              </a:rPr>
              <a:t>Barcelona</a:t>
            </a:r>
          </a:p>
        </p:txBody>
      </p:sp>
    </p:spTree>
    <p:extLst>
      <p:ext uri="{BB962C8B-B14F-4D97-AF65-F5344CB8AC3E}">
        <p14:creationId xmlns:p14="http://schemas.microsoft.com/office/powerpoint/2010/main" val="1911279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5983" y="1248423"/>
            <a:ext cx="5486400" cy="4358640"/>
          </a:xfrm>
          <a:prstGeom prst="rect">
            <a:avLst/>
          </a:prstGeom>
        </p:spPr>
      </p:pic>
      <p:sp>
        <p:nvSpPr>
          <p:cNvPr id="3" name="Up-Down Arrow 2"/>
          <p:cNvSpPr/>
          <p:nvPr/>
        </p:nvSpPr>
        <p:spPr>
          <a:xfrm>
            <a:off x="6070581" y="2367351"/>
            <a:ext cx="198841" cy="726270"/>
          </a:xfrm>
          <a:prstGeom prst="upDownArrow">
            <a:avLst>
              <a:gd name="adj1" fmla="val 34905"/>
              <a:gd name="adj2" fmla="val 123585"/>
            </a:avLst>
          </a:prstGeom>
          <a:solidFill>
            <a:srgbClr val="FFFF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76861" y="4577627"/>
            <a:ext cx="183659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Cristiano Ronaldo</a:t>
            </a:r>
          </a:p>
          <a:p>
            <a:pPr algn="ctr"/>
            <a:r>
              <a:rPr lang="en-US" dirty="0">
                <a:solidFill>
                  <a:srgbClr val="7030A0"/>
                </a:solidFill>
              </a:rPr>
              <a:t>Real Madrid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368" y="2367351"/>
            <a:ext cx="1509577" cy="2183206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5181600" y="2367351"/>
            <a:ext cx="1996966" cy="0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5171518" y="3093621"/>
            <a:ext cx="1996966" cy="0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Up-Down Arrow 7"/>
          <p:cNvSpPr/>
          <p:nvPr/>
        </p:nvSpPr>
        <p:spPr>
          <a:xfrm>
            <a:off x="7933224" y="1941964"/>
            <a:ext cx="274320" cy="3030485"/>
          </a:xfrm>
          <a:prstGeom prst="upDownArrow">
            <a:avLst>
              <a:gd name="adj1" fmla="val 34905"/>
              <a:gd name="adj2" fmla="val 123585"/>
            </a:avLst>
          </a:prstGeom>
          <a:solidFill>
            <a:srgbClr val="FFFF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Up-Down Arrow 8"/>
          <p:cNvSpPr/>
          <p:nvPr/>
        </p:nvSpPr>
        <p:spPr>
          <a:xfrm>
            <a:off x="7305546" y="4026042"/>
            <a:ext cx="177820" cy="956917"/>
          </a:xfrm>
          <a:prstGeom prst="upDownArrow">
            <a:avLst>
              <a:gd name="adj1" fmla="val 34905"/>
              <a:gd name="adj2" fmla="val 123585"/>
            </a:avLst>
          </a:prstGeom>
          <a:solidFill>
            <a:srgbClr val="FFFF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631382" y="1368929"/>
            <a:ext cx="854914" cy="461665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en-US" sz="2400" dirty="0" smtClean="0"/>
              <a:t>Team</a:t>
            </a:r>
            <a:endParaRPr lang="en-US" sz="2400" dirty="0"/>
          </a:p>
        </p:txBody>
      </p:sp>
      <p:sp>
        <p:nvSpPr>
          <p:cNvPr id="11" name="Rectangle 10"/>
          <p:cNvSpPr/>
          <p:nvPr/>
        </p:nvSpPr>
        <p:spPr>
          <a:xfrm>
            <a:off x="6722379" y="3427743"/>
            <a:ext cx="1210845" cy="461665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pPr algn="ctr"/>
            <a:r>
              <a:rPr lang="en-US" sz="2400" dirty="0"/>
              <a:t>Ronaldo</a:t>
            </a:r>
          </a:p>
        </p:txBody>
      </p:sp>
    </p:spTree>
    <p:extLst>
      <p:ext uri="{BB962C8B-B14F-4D97-AF65-F5344CB8AC3E}">
        <p14:creationId xmlns:p14="http://schemas.microsoft.com/office/powerpoint/2010/main" val="8070048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061" y="1825347"/>
            <a:ext cx="7935686" cy="4114800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4669677" y="3284546"/>
            <a:ext cx="3764070" cy="3573454"/>
            <a:chOff x="4922190" y="2630661"/>
            <a:chExt cx="3764070" cy="3573454"/>
          </a:xfrm>
        </p:grpSpPr>
        <p:sp>
          <p:nvSpPr>
            <p:cNvPr id="4" name="Rectangle 3"/>
            <p:cNvSpPr/>
            <p:nvPr/>
          </p:nvSpPr>
          <p:spPr>
            <a:xfrm>
              <a:off x="4922190" y="2630661"/>
              <a:ext cx="3764070" cy="357345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/>
            <a:srcRect l="4328" r="61960"/>
            <a:stretch/>
          </p:blipFill>
          <p:spPr>
            <a:xfrm>
              <a:off x="5113843" y="2708085"/>
              <a:ext cx="1644041" cy="274320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98896" y="2708085"/>
              <a:ext cx="1637643" cy="2743200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6849667" y="5514764"/>
              <a:ext cx="1836593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>
                  <a:solidFill>
                    <a:srgbClr val="7030A0"/>
                  </a:solidFill>
                </a:rPr>
                <a:t>Cristiano </a:t>
              </a:r>
              <a:r>
                <a:rPr lang="en-US" dirty="0" smtClean="0">
                  <a:solidFill>
                    <a:srgbClr val="7030A0"/>
                  </a:solidFill>
                </a:rPr>
                <a:t>Ronaldo</a:t>
              </a:r>
            </a:p>
            <a:p>
              <a:pPr algn="ctr"/>
              <a:r>
                <a:rPr lang="en-US" dirty="0">
                  <a:solidFill>
                    <a:srgbClr val="7030A0"/>
                  </a:solidFill>
                </a:rPr>
                <a:t>Real </a:t>
              </a:r>
              <a:r>
                <a:rPr lang="en-US" dirty="0" smtClean="0">
                  <a:solidFill>
                    <a:srgbClr val="7030A0"/>
                  </a:solidFill>
                </a:rPr>
                <a:t>Madrid</a:t>
              </a:r>
              <a:endParaRPr lang="en-US" dirty="0">
                <a:solidFill>
                  <a:srgbClr val="7030A0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5255060" y="5515603"/>
              <a:ext cx="1397882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>
                  <a:solidFill>
                    <a:srgbClr val="0000FF"/>
                  </a:solidFill>
                </a:rPr>
                <a:t>Lionel </a:t>
              </a:r>
              <a:r>
                <a:rPr lang="en-US" dirty="0" smtClean="0">
                  <a:solidFill>
                    <a:srgbClr val="0000FF"/>
                  </a:solidFill>
                </a:rPr>
                <a:t>Messi</a:t>
              </a:r>
            </a:p>
            <a:p>
              <a:pPr algn="ctr"/>
              <a:r>
                <a:rPr lang="en-US" dirty="0" smtClean="0">
                  <a:solidFill>
                    <a:srgbClr val="0000FF"/>
                  </a:solidFill>
                </a:rPr>
                <a:t>FC </a:t>
              </a:r>
              <a:r>
                <a:rPr lang="en-US" dirty="0">
                  <a:solidFill>
                    <a:srgbClr val="0000FF"/>
                  </a:solidFill>
                </a:rPr>
                <a:t>Barcelona</a:t>
              </a:r>
            </a:p>
          </p:txBody>
        </p:sp>
      </p:grpSp>
      <p:sp>
        <p:nvSpPr>
          <p:cNvPr id="9" name="Oval 8"/>
          <p:cNvSpPr/>
          <p:nvPr/>
        </p:nvSpPr>
        <p:spPr>
          <a:xfrm rot="4117544">
            <a:off x="4485223" y="1473374"/>
            <a:ext cx="1365330" cy="2390493"/>
          </a:xfrm>
          <a:prstGeom prst="ellipse">
            <a:avLst/>
          </a:prstGeom>
          <a:solidFill>
            <a:srgbClr val="FFFF00">
              <a:alpha val="15000"/>
            </a:srgbClr>
          </a:solidFill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989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66246</TotalTime>
  <Words>563</Words>
  <Application>Microsoft Macintosh PowerPoint</Application>
  <PresentationFormat>On-screen Show (4:3)</PresentationFormat>
  <Paragraphs>116</Paragraphs>
  <Slides>26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9" baseType="lpstr">
      <vt:lpstr>Calibri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Dominance of these two players</vt:lpstr>
      <vt:lpstr>Tune the model to minimize overall error</vt:lpstr>
      <vt:lpstr>Tuning the KNN model</vt:lpstr>
      <vt:lpstr>Simulated results</vt:lpstr>
      <vt:lpstr>What happened in 2008?</vt:lpstr>
      <vt:lpstr>To do</vt:lpstr>
      <vt:lpstr>Average value for Top4 teams</vt:lpstr>
      <vt:lpstr>Dominance of these two players</vt:lpstr>
      <vt:lpstr>Dominance of these two players</vt:lpstr>
      <vt:lpstr>Look at one feature</vt:lpstr>
      <vt:lpstr>32 million EUR</vt:lpstr>
      <vt:lpstr>Ideas</vt:lpstr>
      <vt:lpstr>Average value for Top4 teams</vt:lpstr>
      <vt:lpstr>Simulated results</vt:lpstr>
    </vt:vector>
  </TitlesOfParts>
  <Company>Carnegie Mellon University</Company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Weekly Meeting</dc:title>
  <dc:creator>Ming Tang</dc:creator>
  <cp:lastModifiedBy>mingt</cp:lastModifiedBy>
  <cp:revision>12849</cp:revision>
  <cp:lastPrinted>2017-03-27T19:11:22Z</cp:lastPrinted>
  <dcterms:created xsi:type="dcterms:W3CDTF">2014-08-25T19:51:44Z</dcterms:created>
  <dcterms:modified xsi:type="dcterms:W3CDTF">2018-01-23T01:30:41Z</dcterms:modified>
</cp:coreProperties>
</file>